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4.png" ContentType="image/png"/>
  <Override PartName="/ppt/media/image12.png" ContentType="image/png"/>
  <Override PartName="/ppt/media/image14.jpeg" ContentType="image/jpeg"/>
  <Override PartName="/ppt/media/image7.png" ContentType="image/png"/>
  <Override PartName="/ppt/media/image37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4.png" ContentType="image/png"/>
  <Override PartName="/ppt/media/image11.png" ContentType="image/png"/>
  <Override PartName="/ppt/media/image23.png" ContentType="image/png"/>
  <Override PartName="/ppt/media/image13.jpeg" ContentType="image/jpeg"/>
  <Override PartName="/ppt/media/image30.png" ContentType="image/png"/>
  <Override PartName="/ppt/media/image28.png" ContentType="image/png"/>
  <Override PartName="/ppt/media/image39.gif" ContentType="image/gif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40.gif" ContentType="image/gif"/>
  <Override PartName="/ppt/media/image3.png" ContentType="image/png"/>
  <Override PartName="/ppt/media/image2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D33BC03-560D-4497-AB32-DE900E4510C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880" cy="400428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Morning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Presenting the current progress of my master thesis,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 started almost 2 months 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is the characterization of the virome after liver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transplantation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Taubert Working Group at the MHH were so kind to provide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 with liver Sequencing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am applying VirushunterGatherer to characterize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virome of those samples and maybe find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am plotting and analysing the output using a small 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package I created called Virusparies.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Reminder: Use VhVg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Perform Data driven viral discovery by running our unprocessed data against profiles in an Hidden Markov model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Filter against contaminants and viral data base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Use found contigs as seeds for progressive assembly of viral contigs in gatherer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&gt;perform taxonomic annotation with blast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generate hittable for 3 data sets. Only 2 used for master thesis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VhVg output I use for downstream analysis: Hittables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Save the best results for the search against profiles and the search against the viral database.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Some columns are exclusive to local files, some are for fetched files.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Processed taxonomy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 to describe the data 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880" cy="400428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Start with taubert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Taubert working group at mhh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Focus on immune response of liver before and after transplantation.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Kind enough to provide patient liver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searched all 3 viral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880" cy="400428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Folder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Paired end reads seperated into files → more files than samples. 323 samples but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880" cy="400428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Next → Chris provided me with existing hittable.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Consisting of Mammalian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subset the hittable for specific criteria and analyzed the subset again.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The hittable contained RNA viruses for mammals. Therefore I only ran the RNA virus group for VHVG.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Almost 100000 observatiosn with 34.000 samples.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Criteria filtered : contig length criteria to make sure, something gets assembled by gatherer, only significant groups and we concentrate on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1666 SRA ids left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Still too much. Further filtering for specific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Analyzed 6/8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Lets talk results. Starting with taubert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-360" y="8121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Here you see the E-value distribution for all 3 families.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The red line shows a cut of 10 to the power of -5.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We use the </a:t>
            </a:r>
            <a:r>
              <a:rPr b="0" lang="de-DE" sz="2000" spc="-1" strike="sngStrike">
                <a:latin typeface="Arial"/>
              </a:rPr>
              <a:t>log10 of e</a:t>
            </a:r>
            <a:r>
              <a:rPr b="0" lang="de-DE" sz="2000" spc="-1" strike="noStrike">
                <a:latin typeface="Arial"/>
              </a:rPr>
              <a:t>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Sort by median.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Everything below that is not significant and wont be shown on the next plots.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1. You can see not a lot was found for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2. All the observations are close to the cutoffline.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3. See uroviricota which are usually dsDNA phages among RNA viruses.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636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DA05BFD-DC1E-44EF-AFF1-2CE78ACACE5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636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55C9740-B24E-48FD-9EAB-63E952E62B6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880" cy="400428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600" cy="481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outline of the presentation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Follows the classic Paper/ Journal Structure.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→ Talk about the motivation behind virus discovery.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→ Then I want to talk about the history of viral discovery real quick and how it applyes to vhvg.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Method → Talk about the data and changes made to VhVg. Present the output of VhVg that I used for further analysis.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Conclusion and Outlook.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From here on out all plots which dont plot the e-value will be filtered for 10⁻5. Thats why you see fewer results. The same applyes for teh other data sets.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Only signficant groups are shown here.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636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F00C4F9-2BC7-45AE-9D98-8E6643AF3E3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636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978E071-E403-4396-881B-5E15B28F915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contig lengths are really short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Evalues are so low they are almost not significant,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But I extracted the subject reference virus to see what the contigs mapped to.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totivirae maps against a yeast 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a snake deltavirus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Poxviruses you find in bonobos,skunks and mice from brazil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 most likely false positives.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Next the results for the mammalian data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E-values.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combined all 6 groups into one after running vhvg seperatly for each group.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use the same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has the highest median with extremly low E-values for 50 % of the data.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Astroviridae.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 median difference between first place and second place is large.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3 dominant phyla: Pisu, lena and kitrinoviricota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values below the threshold such as baculoviridae with only 2 outliers being above. 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Here again I show only the significant results above the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that 274 unique datasets exist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Just like uroviricota in Taubert dataset we have non-rna viruses in this dataset.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clustred them into 1 group and found 25 non-rna virus families you see in the 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….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the last slide you saw that 70 datasets found unclassified.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That means the viral family was not available in the taxonomy column.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VirusHunterGatherer just failed to fetch them or fetched other taxonomic information except the family.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wanted to know how many observations are unclassified 1/3 of all observations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&gt; 1 Dataset can find more than 1 virus &gt; more observatiosn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Profile search is not specific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Plot: Hunter results for Flavi_RdRp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Flavi in all data sets, but find also others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also Hepe and Bunya → Flavi contributes to other groups and vise virsa → inflates the numbers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% identity against the viral Refrence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Coronavirus have high identity % to the refrence and are most likely not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On the other side.We see that flaviviridae has a median of 78 %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you see the contig length on a log 10 scale.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baculoviridae → only 2 data points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→ whole spectrum. 90 -13.000 with a median of 1500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in the middle with 130 -2000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Asterviridae is last, where majority are short contigs with outliers being huge.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wanted to see what the noverl viruses are and which subjects they find.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see the top 10 potentially novel viruses  I seperated them into groups below and above 90 and sorted the top 10 by total.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took those 10 groups and filtered for top 10 subjects.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There are more subjects (1000) but we have to go through them to find something. I just sorted the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040" cy="400608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Flaviviridae &gt; Appears in most datasets with low identity and large contig lengths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&gt;Arteviridae with the most observations in the dataset, extreme differences in contig length and most subjects found.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→ 99 % of identity below 90 % and contributing 50 % of subjects in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3280" cy="28152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6732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9450F2BD-BE86-4CAA-A419-C506B64D4E40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9000" cy="17532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3560" cy="240588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3280" cy="149292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3120" cy="56916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3280" cy="28152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6732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DC6F6821-8666-44F9-8540-2956B418C258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9000" cy="17532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image" Target="../media/image40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3920" cy="2390400"/>
          </a:xfrm>
          <a:prstGeom prst="rect">
            <a:avLst/>
          </a:prstGeom>
          <a:ln w="0">
            <a:noFill/>
          </a:ln>
        </p:spPr>
      </p:pic>
      <p:sp>
        <p:nvSpPr>
          <p:cNvPr id="92" name="Rechteck 7"/>
          <p:cNvSpPr/>
          <p:nvPr/>
        </p:nvSpPr>
        <p:spPr>
          <a:xfrm>
            <a:off x="531000" y="1600200"/>
            <a:ext cx="8603280" cy="149292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60160" cy="562320"/>
          </a:xfrm>
          <a:prstGeom prst="rect">
            <a:avLst/>
          </a:prstGeom>
          <a:ln w="0">
            <a:noFill/>
          </a:ln>
        </p:spPr>
      </p:pic>
      <p:pic>
        <p:nvPicPr>
          <p:cNvPr id="94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3280" cy="805320"/>
          </a:xfrm>
          <a:prstGeom prst="rect">
            <a:avLst/>
          </a:prstGeom>
          <a:ln w="0">
            <a:noFill/>
          </a:ln>
        </p:spPr>
      </p:pic>
      <p:pic>
        <p:nvPicPr>
          <p:cNvPr id="95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18800" cy="101880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668880" y="2533680"/>
            <a:ext cx="755100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" name="Rechteck 56"/>
          <p:cNvSpPr/>
          <p:nvPr/>
        </p:nvSpPr>
        <p:spPr>
          <a:xfrm>
            <a:off x="685800" y="1600200"/>
            <a:ext cx="844848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Virome characterisation from unprocessed local and publicly available sequencing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Rechteck 57"/>
          <p:cNvSpPr/>
          <p:nvPr/>
        </p:nvSpPr>
        <p:spPr>
          <a:xfrm>
            <a:off x="4343400" y="2514600"/>
            <a:ext cx="479088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51360" cy="62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5640" cy="297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1"/>
          <p:cNvSpPr txBox="1"/>
          <p:nvPr/>
        </p:nvSpPr>
        <p:spPr>
          <a:xfrm>
            <a:off x="791280" y="1843920"/>
            <a:ext cx="7555320" cy="620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Methods and Material used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6"/>
          <p:cNvSpPr/>
          <p:nvPr/>
        </p:nvSpPr>
        <p:spPr>
          <a:xfrm>
            <a:off x="914400" y="22896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Schematic workflow of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pipeline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5" name="Gerader Verbinder 9"/>
          <p:cNvSpPr/>
          <p:nvPr/>
        </p:nvSpPr>
        <p:spPr>
          <a:xfrm>
            <a:off x="2274840" y="973800"/>
            <a:ext cx="360" cy="3736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feld 22"/>
          <p:cNvSpPr/>
          <p:nvPr/>
        </p:nvSpPr>
        <p:spPr>
          <a:xfrm>
            <a:off x="228600" y="1418400"/>
            <a:ext cx="204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Taubert liver sequencing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Textfeld 23"/>
          <p:cNvSpPr/>
          <p:nvPr/>
        </p:nvSpPr>
        <p:spPr>
          <a:xfrm>
            <a:off x="2514600" y="1419120"/>
            <a:ext cx="2212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2a6099"/>
                </a:solidFill>
                <a:latin typeface="Arial"/>
                <a:ea typeface="DejaVu Sans"/>
              </a:rPr>
              <a:t>Mammalian sequencing</a:t>
            </a: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5277960" y="202320"/>
            <a:ext cx="3635640" cy="4596480"/>
          </a:xfrm>
          <a:prstGeom prst="rect">
            <a:avLst/>
          </a:prstGeom>
          <a:ln w="0">
            <a:noFill/>
          </a:ln>
        </p:spPr>
      </p:pic>
      <p:pic>
        <p:nvPicPr>
          <p:cNvPr id="149" name="Grafik 8" descr=""/>
          <p:cNvPicPr/>
          <p:nvPr/>
        </p:nvPicPr>
        <p:blipFill>
          <a:blip r:embed="rId2"/>
          <a:stretch/>
        </p:blipFill>
        <p:spPr>
          <a:xfrm>
            <a:off x="8686800" y="4343400"/>
            <a:ext cx="287280" cy="250560"/>
          </a:xfrm>
          <a:prstGeom prst="rect">
            <a:avLst/>
          </a:prstGeom>
          <a:ln w="0">
            <a:noFill/>
          </a:ln>
        </p:spPr>
      </p:pic>
      <p:grpSp>
        <p:nvGrpSpPr>
          <p:cNvPr id="150" name=""/>
          <p:cNvGrpSpPr/>
          <p:nvPr/>
        </p:nvGrpSpPr>
        <p:grpSpPr>
          <a:xfrm>
            <a:off x="2514600" y="2743200"/>
            <a:ext cx="1598760" cy="1141560"/>
            <a:chOff x="2514600" y="2743200"/>
            <a:chExt cx="1598760" cy="1141560"/>
          </a:xfrm>
        </p:grpSpPr>
        <p:pic>
          <p:nvPicPr>
            <p:cNvPr id="151" name="" descr=""/>
            <p:cNvPicPr/>
            <p:nvPr/>
          </p:nvPicPr>
          <p:blipFill>
            <a:blip r:embed="rId3"/>
            <a:stretch/>
          </p:blipFill>
          <p:spPr>
            <a:xfrm>
              <a:off x="2971800" y="2743200"/>
              <a:ext cx="1141560" cy="1141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"/>
            <p:cNvSpPr/>
            <p:nvPr/>
          </p:nvSpPr>
          <p:spPr>
            <a:xfrm>
              <a:off x="2514600" y="2743200"/>
              <a:ext cx="1370160" cy="114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SRA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685800" y="2972520"/>
            <a:ext cx="816840" cy="91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6"/>
          <p:cNvSpPr/>
          <p:nvPr/>
        </p:nvSpPr>
        <p:spPr>
          <a:xfrm>
            <a:off x="686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5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3560" cy="2927520"/>
          </a:xfrm>
          <a:prstGeom prst="rect">
            <a:avLst/>
          </a:prstGeom>
          <a:ln w="0">
            <a:noFill/>
          </a:ln>
        </p:spPr>
      </p:pic>
      <p:pic>
        <p:nvPicPr>
          <p:cNvPr id="156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5360" cy="2927520"/>
          </a:xfrm>
          <a:prstGeom prst="rect">
            <a:avLst/>
          </a:prstGeom>
          <a:ln w="0">
            <a:noFill/>
          </a:ln>
        </p:spPr>
      </p:pic>
      <p:sp>
        <p:nvSpPr>
          <p:cNvPr id="157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Textfeld 23"/>
          <p:cNvSpPr/>
          <p:nvPr/>
        </p:nvSpPr>
        <p:spPr>
          <a:xfrm>
            <a:off x="505440" y="4311720"/>
            <a:ext cx="6039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59" name="Gruppieren 27"/>
          <p:cNvGrpSpPr/>
          <p:nvPr/>
        </p:nvGrpSpPr>
        <p:grpSpPr>
          <a:xfrm>
            <a:off x="3445200" y="1391040"/>
            <a:ext cx="1070280" cy="2250000"/>
            <a:chOff x="3445200" y="1391040"/>
            <a:chExt cx="1070280" cy="2250000"/>
          </a:xfrm>
        </p:grpSpPr>
        <p:grpSp>
          <p:nvGrpSpPr>
            <p:cNvPr id="160" name="Gruppieren 25"/>
            <p:cNvGrpSpPr/>
            <p:nvPr/>
          </p:nvGrpSpPr>
          <p:grpSpPr>
            <a:xfrm>
              <a:off x="3445200" y="1391040"/>
              <a:ext cx="1070280" cy="1807920"/>
              <a:chOff x="3445200" y="1391040"/>
              <a:chExt cx="1070280" cy="1807920"/>
            </a:xfrm>
          </p:grpSpPr>
          <p:grpSp>
            <p:nvGrpSpPr>
              <p:cNvPr id="161" name="Gruppieren 22"/>
              <p:cNvGrpSpPr/>
              <p:nvPr/>
            </p:nvGrpSpPr>
            <p:grpSpPr>
              <a:xfrm>
                <a:off x="3578760" y="1391040"/>
                <a:ext cx="936720" cy="1807920"/>
                <a:chOff x="3578760" y="1391040"/>
                <a:chExt cx="936720" cy="1807920"/>
              </a:xfrm>
            </p:grpSpPr>
            <p:sp>
              <p:nvSpPr>
                <p:cNvPr id="162" name="Pfeil nach rechts 10"/>
                <p:cNvSpPr/>
                <p:nvPr/>
              </p:nvSpPr>
              <p:spPr>
                <a:xfrm>
                  <a:off x="4242240" y="1442160"/>
                  <a:ext cx="248400" cy="1814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3" name="Pfeil nach rechts 11"/>
                <p:cNvSpPr/>
                <p:nvPr/>
              </p:nvSpPr>
              <p:spPr>
                <a:xfrm>
                  <a:off x="4267080" y="2404800"/>
                  <a:ext cx="248400" cy="1814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4" name="Pfeil nach rechts 14"/>
                <p:cNvSpPr/>
                <p:nvPr/>
              </p:nvSpPr>
              <p:spPr>
                <a:xfrm>
                  <a:off x="4257000" y="2584800"/>
                  <a:ext cx="248400" cy="1814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5" name="Pfeil nach rechts 15"/>
                <p:cNvSpPr/>
                <p:nvPr/>
              </p:nvSpPr>
              <p:spPr>
                <a:xfrm>
                  <a:off x="4267080" y="2690280"/>
                  <a:ext cx="248400" cy="1814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6" name="Pfeil nach rechts 16"/>
                <p:cNvSpPr/>
                <p:nvPr/>
              </p:nvSpPr>
              <p:spPr>
                <a:xfrm>
                  <a:off x="4245120" y="3017520"/>
                  <a:ext cx="248400" cy="1814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7" name="Pfeil nach rechts 20"/>
                <p:cNvSpPr/>
                <p:nvPr/>
              </p:nvSpPr>
              <p:spPr>
                <a:xfrm flipH="1">
                  <a:off x="3578760" y="1391040"/>
                  <a:ext cx="218880" cy="1702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168" name="Pfeil nach rechts 24"/>
              <p:cNvSpPr/>
              <p:nvPr/>
            </p:nvSpPr>
            <p:spPr>
              <a:xfrm flipH="1">
                <a:off x="3445200" y="2298240"/>
                <a:ext cx="218880" cy="1702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69" name="Pfeil nach rechts 26"/>
            <p:cNvSpPr/>
            <p:nvPr/>
          </p:nvSpPr>
          <p:spPr>
            <a:xfrm>
              <a:off x="4237560" y="3459600"/>
              <a:ext cx="248400" cy="181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360" cy="616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Rechteck 61"/>
          <p:cNvSpPr/>
          <p:nvPr/>
        </p:nvSpPr>
        <p:spPr>
          <a:xfrm>
            <a:off x="1600200" y="3200400"/>
            <a:ext cx="6394320" cy="9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6"/>
          <p:cNvSpPr/>
          <p:nvPr/>
        </p:nvSpPr>
        <p:spPr>
          <a:xfrm>
            <a:off x="686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Taubert data – liver sequencing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6000" cy="385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360" cy="616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Rechteck 61"/>
          <p:cNvSpPr/>
          <p:nvPr/>
        </p:nvSpPr>
        <p:spPr>
          <a:xfrm>
            <a:off x="1600200" y="3200400"/>
            <a:ext cx="6394320" cy="9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6"/>
          <p:cNvSpPr/>
          <p:nvPr/>
        </p:nvSpPr>
        <p:spPr>
          <a:xfrm>
            <a:off x="686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 - Screening for RNA viruses in mammalian SRA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Textfeld 6"/>
          <p:cNvSpPr/>
          <p:nvPr/>
        </p:nvSpPr>
        <p:spPr>
          <a:xfrm>
            <a:off x="686160" y="1241640"/>
            <a:ext cx="337608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8" name="Grafik 7" descr=""/>
          <p:cNvPicPr/>
          <p:nvPr/>
        </p:nvPicPr>
        <p:blipFill>
          <a:blip r:embed="rId1"/>
          <a:stretch/>
        </p:blipFill>
        <p:spPr>
          <a:xfrm>
            <a:off x="351720" y="874800"/>
            <a:ext cx="4491360" cy="3929400"/>
          </a:xfrm>
          <a:prstGeom prst="rect">
            <a:avLst/>
          </a:prstGeom>
          <a:ln w="0">
            <a:noFill/>
          </a:ln>
        </p:spPr>
      </p:pic>
      <p:sp>
        <p:nvSpPr>
          <p:cNvPr id="179" name="Textfeld 8"/>
          <p:cNvSpPr/>
          <p:nvPr/>
        </p:nvSpPr>
        <p:spPr>
          <a:xfrm>
            <a:off x="5174280" y="1115280"/>
            <a:ext cx="357876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360" cy="62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6"/>
          <p:cNvSpPr/>
          <p:nvPr/>
        </p:nvSpPr>
        <p:spPr>
          <a:xfrm>
            <a:off x="686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Textfeld 5"/>
          <p:cNvSpPr/>
          <p:nvPr/>
        </p:nvSpPr>
        <p:spPr>
          <a:xfrm>
            <a:off x="686160" y="1405080"/>
            <a:ext cx="326448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Showing only Gatherer results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 each group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572000" y="85320"/>
            <a:ext cx="3426480" cy="471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Large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286000" y="152280"/>
            <a:ext cx="6626880" cy="441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1960" cy="300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PlaceHolder 12"/>
          <p:cNvSpPr txBox="1"/>
          <p:nvPr/>
        </p:nvSpPr>
        <p:spPr>
          <a:xfrm>
            <a:off x="457200" y="1143000"/>
            <a:ext cx="7765920" cy="2377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Background: Importance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History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Summary and Goals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Methods and Material used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Workflow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Hittables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Data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Taubert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Assembled sequences in mammalian samples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Virusparies Package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4.        Conclusion and Outlook</a:t>
            </a:r>
            <a:endParaRPr b="0" lang="en-US" sz="800" spc="-1" strike="noStrike">
              <a:latin typeface="Times New Roman"/>
            </a:endParaRPr>
          </a:p>
          <a:p>
            <a:pPr marL="86400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Small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2286000" y="97920"/>
            <a:ext cx="6708600" cy="447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RNA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2057400" y="228600"/>
            <a:ext cx="6855480" cy="456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found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5440" cy="399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5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457200" y="1215360"/>
            <a:ext cx="7769160" cy="44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Analysis Summary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Overview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Out of 557 FASTQ files, only a maximum of 6 files yielded significant results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Significance Threshold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Identified contigs were all below 200 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False Positives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Detected false positive groups, such as Totiviridae (yeast virus)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Uroviricota appeared in RNA virus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360" cy="62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Textfeld 2"/>
          <p:cNvSpPr/>
          <p:nvPr/>
        </p:nvSpPr>
        <p:spPr>
          <a:xfrm>
            <a:off x="282600" y="1301040"/>
            <a:ext cx="331128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viral groups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Cutoff: 1e-5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4343400" y="45360"/>
            <a:ext cx="365508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Textfeld 2"/>
          <p:cNvSpPr/>
          <p:nvPr/>
        </p:nvSpPr>
        <p:spPr>
          <a:xfrm>
            <a:off x="173160" y="1397520"/>
            <a:ext cx="34898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4572000" y="0"/>
            <a:ext cx="3690000" cy="479808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685800" y="3299400"/>
            <a:ext cx="3197880" cy="149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Textfeld 2"/>
          <p:cNvSpPr/>
          <p:nvPr/>
        </p:nvSpPr>
        <p:spPr>
          <a:xfrm>
            <a:off x="260280" y="1390320"/>
            <a:ext cx="2962080" cy="15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- 5310 observations for 274 unique SRA IDs.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3429000" y="573480"/>
            <a:ext cx="5483880" cy="41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4400" y="457200"/>
            <a:ext cx="341136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Non-Family Specific Profiles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228600" y="1371600"/>
            <a:ext cx="273996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for: Flavi_RdRp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3657600" y="114480"/>
            <a:ext cx="3601440" cy="468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Textfeld 4"/>
          <p:cNvSpPr/>
          <p:nvPr/>
        </p:nvSpPr>
        <p:spPr>
          <a:xfrm>
            <a:off x="173160" y="1397520"/>
            <a:ext cx="34898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508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24"/>
          <p:cNvSpPr/>
          <p:nvPr/>
        </p:nvSpPr>
        <p:spPr>
          <a:xfrm>
            <a:off x="791280" y="1843920"/>
            <a:ext cx="755424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1600200" y="3200400"/>
            <a:ext cx="63972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Why do We need virus discovery?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Textfeld 5"/>
          <p:cNvSpPr/>
          <p:nvPr/>
        </p:nvSpPr>
        <p:spPr>
          <a:xfrm>
            <a:off x="173160" y="1397520"/>
            <a:ext cx="34898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508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"/>
          <p:cNvSpPr/>
          <p:nvPr/>
        </p:nvSpPr>
        <p:spPr>
          <a:xfrm>
            <a:off x="228600" y="339120"/>
            <a:ext cx="20048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4112280" cy="210168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4572000" y="1828800"/>
            <a:ext cx="4567680" cy="20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228600" y="339120"/>
            <a:ext cx="200484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228600" y="1143000"/>
            <a:ext cx="8683560" cy="16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 Issues: 36% of viral taxa could not be classified due to missing information on viral families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Findings: 25 non-RNA viruses were identified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Profile Specificity: profiles are not specific to one family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0" y="2971800"/>
            <a:ext cx="296856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Flaviviridae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102 (174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67% &lt; 90%, median 78%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90 - 12,688 nt, median 1,524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2971800" y="2971800"/>
            <a:ext cx="296856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Arteriviridae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36 (1,070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35% &lt; 90%, median 94%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87 – 18,735 nt, median 104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6172200" y="2971800"/>
            <a:ext cx="2968560" cy="30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Picobirnaviridae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 (312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99.4% &lt; 90%, median 67.5%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131 – 2,134 nt, median 282 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Textfeld 5"/>
          <p:cNvSpPr/>
          <p:nvPr/>
        </p:nvSpPr>
        <p:spPr>
          <a:xfrm>
            <a:off x="237960" y="1234080"/>
            <a:ext cx="848556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 Functions: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1 function to import hittables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plot functions (box plots, violin plots, bar plots, scatter plots and bubble plots)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functions to generate graphical 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3 export functions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utils functions (subset hittable,combine hittables,extract group of interest from taxonomy column, add phylum information,and perform summary statistics).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4" name="Grafik 6" descr=""/>
          <p:cNvPicPr/>
          <p:nvPr/>
        </p:nvPicPr>
        <p:blipFill>
          <a:blip r:embed="rId1"/>
          <a:stretch/>
        </p:blipFill>
        <p:spPr>
          <a:xfrm>
            <a:off x="5254560" y="2713320"/>
            <a:ext cx="3245760" cy="209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360" cy="62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Concluson and Outlook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6"/>
          <p:cNvSpPr/>
          <p:nvPr/>
        </p:nvSpPr>
        <p:spPr>
          <a:xfrm>
            <a:off x="173160" y="573120"/>
            <a:ext cx="77619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Concluson and Outlook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Textfeld 5"/>
          <p:cNvSpPr/>
          <p:nvPr/>
        </p:nvSpPr>
        <p:spPr>
          <a:xfrm>
            <a:off x="267480" y="1144800"/>
            <a:ext cx="8589600" cy="34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Analysis complete with only up to 6 files showing significant results; issues include E-values near cutoff, false positives, high identity, and short contig lengths.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Notable classification issues and interesting viral families identified.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Pfaff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Preprocessing impact on viral discovery remains to be assessed.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Observed across all experiments.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Ongoing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Two mammal runs are currently running on Aeternitas.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Analyze additional mammalian viruses.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gene maps or a phylogenetic tree for a group of interest.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Virusparies to Bioconductor.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Write master’s thesis.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360" cy="62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your time</a:t>
            </a:r>
            <a:br>
              <a:rPr sz="4400"/>
            </a:b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9" name="Grafik 3" descr=""/>
          <p:cNvPicPr/>
          <p:nvPr/>
        </p:nvPicPr>
        <p:blipFill>
          <a:blip r:embed="rId1"/>
          <a:stretch/>
        </p:blipFill>
        <p:spPr>
          <a:xfrm>
            <a:off x="3953520" y="2379960"/>
            <a:ext cx="2427480" cy="2630880"/>
          </a:xfrm>
          <a:prstGeom prst="rect">
            <a:avLst/>
          </a:prstGeom>
          <a:ln w="0">
            <a:noFill/>
          </a:ln>
        </p:spPr>
      </p:pic>
      <p:pic>
        <p:nvPicPr>
          <p:cNvPr id="230" name="Grafik 4" descr=""/>
          <p:cNvPicPr/>
          <p:nvPr/>
        </p:nvPicPr>
        <p:blipFill>
          <a:blip r:embed="rId2"/>
          <a:stretch/>
        </p:blipFill>
        <p:spPr>
          <a:xfrm>
            <a:off x="5038200" y="2265480"/>
            <a:ext cx="4758120" cy="26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"/>
          <p:cNvSpPr/>
          <p:nvPr/>
        </p:nvSpPr>
        <p:spPr>
          <a:xfrm>
            <a:off x="5029200" y="4148640"/>
            <a:ext cx="410904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Bhadoria P, Gupta G, Agarwal A. Viral Pandemics in the Past Two Decades: An Overview. J Family Med Prim Care. 2021 Aug;10(8):2745-2750. doi: 10.4103/jfmpc.jfmpc_2071_20. Epub 2021 Aug 27. PMID: 34660399; PMCID: PMC8483091.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43200" y="90720"/>
            <a:ext cx="6171120" cy="3470400"/>
          </a:xfrm>
          <a:prstGeom prst="rect">
            <a:avLst/>
          </a:prstGeom>
          <a:ln w="0">
            <a:noFill/>
          </a:ln>
        </p:spPr>
      </p:pic>
      <p:grpSp>
        <p:nvGrpSpPr>
          <p:cNvPr id="107" name=""/>
          <p:cNvGrpSpPr/>
          <p:nvPr/>
        </p:nvGrpSpPr>
        <p:grpSpPr>
          <a:xfrm>
            <a:off x="919080" y="228600"/>
            <a:ext cx="7995960" cy="4343040"/>
            <a:chOff x="919080" y="228600"/>
            <a:chExt cx="7995960" cy="4343040"/>
          </a:xfrm>
        </p:grpSpPr>
        <p:sp>
          <p:nvSpPr>
            <p:cNvPr id="108" name=""/>
            <p:cNvSpPr/>
            <p:nvPr/>
          </p:nvSpPr>
          <p:spPr>
            <a:xfrm>
              <a:off x="919080" y="3663000"/>
              <a:ext cx="6623640" cy="90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just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  <a:buNone/>
              </a:pP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“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Earlier, large-scale epidemics spanning various continents were a twice or thrice a century phenomenon, but we have experienced 6 major pandemics </a:t>
              </a:r>
              <a:r>
                <a:rPr b="0" i="1" lang="en-US" sz="1400" spc="-1" strike="noStrike" u="sng">
                  <a:solidFill>
                    <a:srgbClr val="333333"/>
                  </a:solidFill>
                  <a:uFillTx/>
                  <a:latin typeface="Ariel"/>
                  <a:ea typeface="ヒラギノ角ゴ Pro W3"/>
                </a:rPr>
                <a:t>in the last 20 years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 itself.”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9" name=""/>
            <p:cNvSpPr/>
            <p:nvPr/>
          </p:nvSpPr>
          <p:spPr>
            <a:xfrm>
              <a:off x="7543800" y="228600"/>
              <a:ext cx="1371240" cy="3200040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38160">
              <a:solidFill>
                <a:srgbClr val="6b5e9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" name="PlaceHolder 4"/>
          <p:cNvSpPr/>
          <p:nvPr/>
        </p:nvSpPr>
        <p:spPr>
          <a:xfrm>
            <a:off x="235800" y="22860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6172200" y="336960"/>
            <a:ext cx="2199240" cy="446364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4343400" y="4840200"/>
            <a:ext cx="410904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Carroll D, Daszak P, Wolfe ND, et al. The Global Virome Project. Science.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2018;359(6378):872-874. doi:10.1126/science.aap7463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3" name="PlaceHolder 10"/>
          <p:cNvSpPr/>
          <p:nvPr/>
        </p:nvSpPr>
        <p:spPr>
          <a:xfrm>
            <a:off x="236160" y="22860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Pandemics: number of unknown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57200" y="1371600"/>
            <a:ext cx="5257800" cy="32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Following each outbreak, the public health community be-moans a lack of prescience, but after decades of reacting to each event with little focus on mitigation, we remain </a:t>
            </a:r>
            <a:r>
              <a:rPr b="1" i="1" lang="en-US" sz="1800" spc="-1" strike="noStrike">
                <a:solidFill>
                  <a:srgbClr val="6b5e9b"/>
                </a:solidFill>
                <a:latin typeface="Arial"/>
                <a:ea typeface="ヒラギノ角ゴ Pro W3"/>
              </a:rPr>
              <a:t>only marginally better protected against the next epidemic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 Our ability to mitigate disease emergence is undermined by our </a:t>
            </a:r>
            <a:r>
              <a:rPr b="1" i="1" lang="en-US" sz="1800" spc="-1" strike="noStrike">
                <a:solidFill>
                  <a:srgbClr val="c9211e"/>
                </a:solidFill>
                <a:latin typeface="Arial"/>
                <a:ea typeface="ヒラギノ角ゴ Pro W3"/>
              </a:rPr>
              <a:t>poor understanding</a:t>
            </a:r>
            <a:r>
              <a:rPr b="1" i="1" lang="en-US" sz="1800" spc="-1" strike="noStrike">
                <a:solidFill>
                  <a:srgbClr val="00a933"/>
                </a:solidFill>
                <a:latin typeface="Arial"/>
                <a:ea typeface="ヒラギノ角ゴ Pro W3"/>
              </a:rPr>
              <a:t> of the diversity and ecology of viral threats, and of the drivers of their emergence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57600" y="1371960"/>
            <a:ext cx="5307480" cy="319464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228600" y="3439080"/>
            <a:ext cx="296604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 </a:t>
            </a: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Despite increasing focus, it remains the case that the majority of sequence data in a typical virome study remain unidentified, highlighting the extent of unexplored viral ‘dark matter’.”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7" name="PlaceHolder 5"/>
          <p:cNvSpPr/>
          <p:nvPr/>
        </p:nvSpPr>
        <p:spPr>
          <a:xfrm>
            <a:off x="457200" y="68544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- Virome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6629400" y="457200"/>
            <a:ext cx="2280240" cy="7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el"/>
                <a:ea typeface="ヒラギノ角ゴ Pro W3"/>
              </a:rPr>
              <a:t>Liang, G., Bushman, F.D. The human virome: assembly, composition and host interactions. Nat Rev Microbiol 19, 514–527 (2021). https://doi.org/10.1038/s41579-021-00536-5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685800" y="1371600"/>
            <a:ext cx="2508840" cy="22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approximately </a:t>
            </a:r>
            <a:r>
              <a:rPr b="1" lang="en-US" sz="1200" spc="-1" strike="noStrike">
                <a:solidFill>
                  <a:srgbClr val="800080"/>
                </a:solidFill>
                <a:latin typeface="Ariel"/>
                <a:ea typeface="ヒラギノ角ゴ Pro W3"/>
              </a:rPr>
              <a:t>10¹³</a:t>
            </a: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 particles per human individual.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High heterogeneity across different body sites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Infecting our cells and cellular microorganisms.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7"/>
          <p:cNvSpPr/>
          <p:nvPr/>
        </p:nvSpPr>
        <p:spPr>
          <a:xfrm>
            <a:off x="464400" y="45720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– surrogate viruses and viral    history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1828800" y="2412000"/>
            <a:ext cx="1085400" cy="1014480"/>
          </a:xfrm>
          <a:prstGeom prst="rect">
            <a:avLst/>
          </a:prstGeom>
          <a:ln w="0">
            <a:noFill/>
          </a:ln>
        </p:spPr>
      </p:pic>
      <p:grpSp>
        <p:nvGrpSpPr>
          <p:cNvPr id="122" name=""/>
          <p:cNvGrpSpPr/>
          <p:nvPr/>
        </p:nvGrpSpPr>
        <p:grpSpPr>
          <a:xfrm>
            <a:off x="2912400" y="1827360"/>
            <a:ext cx="2795040" cy="911520"/>
            <a:chOff x="2912400" y="1827360"/>
            <a:chExt cx="2795040" cy="911520"/>
          </a:xfrm>
        </p:grpSpPr>
        <p:sp>
          <p:nvSpPr>
            <p:cNvPr id="123" name=""/>
            <p:cNvSpPr/>
            <p:nvPr/>
          </p:nvSpPr>
          <p:spPr>
            <a:xfrm>
              <a:off x="2912400" y="1827360"/>
              <a:ext cx="2795040" cy="911520"/>
            </a:xfrm>
            <a:custGeom>
              <a:avLst/>
              <a:gdLst/>
              <a:ahLst/>
              <a:rect l="l" t="t" r="r" b="b"/>
              <a:pathLst>
                <a:path fill="none" w="7772" h="2540">
                  <a:moveTo>
                    <a:pt x="0" y="2540"/>
                  </a:moveTo>
                  <a:lnTo>
                    <a:pt x="7772" y="0"/>
                  </a:lnTo>
                </a:path>
              </a:pathLst>
            </a:custGeom>
            <a:noFill/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"/>
            <p:cNvSpPr/>
            <p:nvPr/>
          </p:nvSpPr>
          <p:spPr>
            <a:xfrm>
              <a:off x="3881520" y="2055960"/>
              <a:ext cx="911520" cy="454320"/>
            </a:xfrm>
            <a:prstGeom prst="noSmoking">
              <a:avLst>
                <a:gd name="adj" fmla="val 12500"/>
              </a:avLst>
            </a:prstGeom>
            <a:solidFill>
              <a:srgbClr val="bf0041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5898600" y="1143360"/>
            <a:ext cx="956880" cy="119520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917440" y="2972520"/>
            <a:ext cx="31791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6096600" y="2514600"/>
            <a:ext cx="758880" cy="114012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7086600" y="2971800"/>
            <a:ext cx="182592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el"/>
                <a:ea typeface="DejaVu Sans"/>
              </a:rPr>
              <a:t>Endangered!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29" name=""/>
          <p:cNvGrpSpPr/>
          <p:nvPr/>
        </p:nvGrpSpPr>
        <p:grpSpPr>
          <a:xfrm>
            <a:off x="2912400" y="3200760"/>
            <a:ext cx="2569320" cy="914400"/>
            <a:chOff x="2912400" y="3200760"/>
            <a:chExt cx="2569320" cy="914400"/>
          </a:xfrm>
        </p:grpSpPr>
        <p:sp>
          <p:nvSpPr>
            <p:cNvPr id="130" name=""/>
            <p:cNvSpPr/>
            <p:nvPr/>
          </p:nvSpPr>
          <p:spPr>
            <a:xfrm>
              <a:off x="2912400" y="3200760"/>
              <a:ext cx="2569320" cy="91440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"/>
            <p:cNvSpPr/>
            <p:nvPr/>
          </p:nvSpPr>
          <p:spPr>
            <a:xfrm rot="975600">
              <a:off x="3879720" y="3427560"/>
              <a:ext cx="114012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158466"/>
                  </a:solidFill>
                  <a:latin typeface="Arial"/>
                  <a:ea typeface="DejaVu Sans"/>
                </a:rPr>
                <a:t>Surrogate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32" name=""/>
          <p:cNvGrpSpPr/>
          <p:nvPr/>
        </p:nvGrpSpPr>
        <p:grpSpPr>
          <a:xfrm>
            <a:off x="5486400" y="3886560"/>
            <a:ext cx="2511720" cy="911520"/>
            <a:chOff x="5486400" y="3886560"/>
            <a:chExt cx="2511720" cy="911520"/>
          </a:xfrm>
        </p:grpSpPr>
        <p:sp>
          <p:nvSpPr>
            <p:cNvPr id="133" name=""/>
            <p:cNvSpPr/>
            <p:nvPr/>
          </p:nvSpPr>
          <p:spPr>
            <a:xfrm>
              <a:off x="5486400" y="4112280"/>
              <a:ext cx="114012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GBV-B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34" name="" descr=""/>
            <p:cNvPicPr/>
            <p:nvPr/>
          </p:nvPicPr>
          <p:blipFill>
            <a:blip r:embed="rId4"/>
            <a:stretch/>
          </p:blipFill>
          <p:spPr>
            <a:xfrm>
              <a:off x="6400800" y="3886560"/>
              <a:ext cx="911520" cy="911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5" name=""/>
            <p:cNvSpPr/>
            <p:nvPr/>
          </p:nvSpPr>
          <p:spPr>
            <a:xfrm>
              <a:off x="7315200" y="4115160"/>
              <a:ext cx="682920" cy="45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bf0041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36" name=""/>
          <p:cNvSpPr/>
          <p:nvPr/>
        </p:nvSpPr>
        <p:spPr>
          <a:xfrm>
            <a:off x="0" y="3392640"/>
            <a:ext cx="3426120" cy="231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Approximately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50 million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people are living with HCV infection </a:t>
            </a:r>
            <a:r>
              <a:rPr b="0" lang="en-US" sz="800" spc="-1" strike="noStrike">
                <a:solidFill>
                  <a:srgbClr val="666666"/>
                </a:solidFill>
                <a:latin typeface="Ariel"/>
                <a:ea typeface="DejaVu Sans"/>
              </a:rPr>
              <a:t>(Global hepatitis report 2024: action for access in low- and middle-incomecountries.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).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Liver fibrosis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: abnormal buildup of extracellular matrix proteins in the liver, often leading to liver failure and cirrhosis.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Hepatocellular carcinoma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(HCC) → liver cancer.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Treatment: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direct-acting antiviral (DAAs) regimens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8"/>
          <p:cNvSpPr/>
          <p:nvPr/>
        </p:nvSpPr>
        <p:spPr>
          <a:xfrm>
            <a:off x="457200" y="68580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History of viral discovery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20" y="1042200"/>
            <a:ext cx="8910720" cy="352548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457200" y="4572000"/>
            <a:ext cx="3194640" cy="11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Image taken from Prof. Dr. Chris Lauber.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9"/>
          <p:cNvSpPr/>
          <p:nvPr/>
        </p:nvSpPr>
        <p:spPr>
          <a:xfrm>
            <a:off x="459360" y="9619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Summary and Goals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457200" y="1371600"/>
            <a:ext cx="6623640" cy="22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Identification of (Novel) Viruses During Outbreaks.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Better Understanding of the Virome.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Exploring Novel Model Organisms for Studying Human Viral Infections.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New data-driven viral discovery is complementary to wet lab experiments, utilizing publicly available data.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457200" y="3657600"/>
            <a:ext cx="753804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al"/>
                <a:ea typeface="ヒラギノ角ゴ Pro W3"/>
              </a:rPr>
              <a:t>Goals: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Utilize VirusHunterGatherer on the liver sequencing data (Taubert) to characterize the virome  and assess whether these identified viruses are associated with transplant rejection.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Assemble potential viral sequences found in mammalian samples.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2024-10-13T16:25:16Z</dcterms:modified>
  <cp:revision>236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